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4C2"/>
    <a:srgbClr val="9DC3E6"/>
    <a:srgbClr val="FFFFFF"/>
    <a:srgbClr val="9B998D"/>
    <a:srgbClr val="A0A0A0"/>
    <a:srgbClr val="CC2F2F"/>
    <a:srgbClr val="C7C8C3"/>
    <a:srgbClr val="B1B0AB"/>
    <a:srgbClr val="CCCDC8"/>
    <a:srgbClr val="A7A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68" y="440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42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983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77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13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8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52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54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55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57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33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8A94F-BFE3-4A0C-A406-8D5554048E18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2134A-4C16-4D31-9AC6-E35483BC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89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doi.org/10.3390/ph19010126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mdpi.com/journal/pharmaceuticals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95328" y="364010"/>
            <a:ext cx="9055650" cy="1008763"/>
          </a:xfrm>
        </p:spPr>
        <p:txBody>
          <a:bodyPr>
            <a:noAutofit/>
          </a:bodyPr>
          <a:lstStyle/>
          <a:p>
            <a:pPr algn="ctr"/>
            <a:r>
              <a:rPr lang="hu-H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EUROLABS-CLEAR </a:t>
            </a:r>
            <a:r>
              <a:rPr lang="hu-H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experiments</a:t>
            </a:r>
            <a:r>
              <a:rPr lang="hu-H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hu-H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ATOMKI </a:t>
            </a:r>
            <a:br>
              <a:rPr lang="hu-HU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2-7 November 2025</a:t>
            </a:r>
            <a:endParaRPr lang="en-GB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artalom helye 7"/>
          <p:cNvSpPr>
            <a:spLocks noGrp="1"/>
          </p:cNvSpPr>
          <p:nvPr>
            <p:ph sz="half" idx="2"/>
          </p:nvPr>
        </p:nvSpPr>
        <p:spPr>
          <a:xfrm>
            <a:off x="2395328" y="1329885"/>
            <a:ext cx="9055650" cy="258570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357188" indent="0" defTabSz="1978025">
              <a:buNone/>
            </a:pPr>
            <a:r>
              <a:rPr lang="hu-HU" sz="2000" dirty="0" err="1"/>
              <a:t>Title</a:t>
            </a:r>
            <a:r>
              <a:rPr lang="hu-HU" sz="2000" dirty="0"/>
              <a:t>:	</a:t>
            </a:r>
            <a:r>
              <a:rPr lang="en-US" sz="2000" b="1" kern="150" dirty="0">
                <a:solidFill>
                  <a:srgbClr val="00B0F0"/>
                </a:solidFill>
                <a:latin typeface="Calibri" panose="020F0502020204030204" pitchFamily="34" charset="0"/>
              </a:rPr>
              <a:t>Fundamental aspects of the novel </a:t>
            </a:r>
            <a:r>
              <a:rPr lang="hu-HU" sz="2000" b="1" kern="150" baseline="30000" dirty="0">
                <a:solidFill>
                  <a:srgbClr val="00B0F0"/>
                </a:solidFill>
                <a:latin typeface="Calibri" panose="020F0502020204030204" pitchFamily="34" charset="0"/>
              </a:rPr>
              <a:t>103</a:t>
            </a:r>
            <a:r>
              <a:rPr lang="en-US" sz="2000" b="1" kern="150" dirty="0">
                <a:solidFill>
                  <a:srgbClr val="00B0F0"/>
                </a:solidFill>
                <a:latin typeface="Calibri" panose="020F0502020204030204" pitchFamily="34" charset="0"/>
              </a:rPr>
              <a:t>Pd/</a:t>
            </a:r>
            <a:r>
              <a:rPr lang="hu-HU" sz="2000" b="1" kern="150" baseline="30000" dirty="0">
                <a:solidFill>
                  <a:srgbClr val="00B0F0"/>
                </a:solidFill>
                <a:latin typeface="Calibri" panose="020F0502020204030204" pitchFamily="34" charset="0"/>
              </a:rPr>
              <a:t>103m</a:t>
            </a:r>
            <a:r>
              <a:rPr lang="en-US" sz="2000" b="1" kern="150" dirty="0">
                <a:solidFill>
                  <a:srgbClr val="00B0F0"/>
                </a:solidFill>
                <a:latin typeface="Calibri" panose="020F0502020204030204" pitchFamily="34" charset="0"/>
              </a:rPr>
              <a:t>Rh </a:t>
            </a:r>
            <a:r>
              <a:rPr lang="en-US" sz="2000" b="1" i="1" kern="150" dirty="0">
                <a:solidFill>
                  <a:srgbClr val="00B0F0"/>
                </a:solidFill>
                <a:latin typeface="Calibri" panose="020F0502020204030204" pitchFamily="34" charset="0"/>
              </a:rPr>
              <a:t>in vivo </a:t>
            </a:r>
            <a:r>
              <a:rPr lang="en-US" sz="2000" b="1" kern="150" dirty="0">
                <a:solidFill>
                  <a:srgbClr val="00B0F0"/>
                </a:solidFill>
                <a:latin typeface="Calibri" panose="020F0502020204030204" pitchFamily="34" charset="0"/>
              </a:rPr>
              <a:t>generator</a:t>
            </a:r>
            <a:endParaRPr lang="hu-HU" sz="2000" b="1" dirty="0">
              <a:solidFill>
                <a:srgbClr val="00B0F0"/>
              </a:solidFill>
            </a:endParaRPr>
          </a:p>
          <a:p>
            <a:pPr marL="357188" indent="0" defTabSz="1978025">
              <a:buNone/>
            </a:pPr>
            <a:r>
              <a:rPr lang="hu-HU" sz="2000" dirty="0" err="1"/>
              <a:t>Participants</a:t>
            </a:r>
            <a:r>
              <a:rPr lang="hu-HU" sz="2000" dirty="0"/>
              <a:t>: 	</a:t>
            </a:r>
            <a:r>
              <a:rPr lang="hu-HU" sz="2000" b="1" u="sng" dirty="0">
                <a:solidFill>
                  <a:srgbClr val="00B0F0"/>
                </a:solidFill>
              </a:rPr>
              <a:t>J.R.  </a:t>
            </a:r>
            <a:r>
              <a:rPr lang="hu-HU" sz="2000" b="1" u="sng" dirty="0" err="1">
                <a:solidFill>
                  <a:srgbClr val="00B0F0"/>
                </a:solidFill>
              </a:rPr>
              <a:t>Zeevaart</a:t>
            </a:r>
            <a:br>
              <a:rPr lang="hu-HU" sz="2000" dirty="0"/>
            </a:br>
            <a:r>
              <a:rPr lang="hu-HU" sz="2000" dirty="0"/>
              <a:t>	</a:t>
            </a:r>
            <a:r>
              <a:rPr lang="hu-HU" sz="2000" dirty="0" err="1"/>
              <a:t>Nuclear</a:t>
            </a:r>
            <a:r>
              <a:rPr lang="hu-HU" sz="2000" dirty="0"/>
              <a:t> </a:t>
            </a:r>
            <a:r>
              <a:rPr lang="hu-HU" sz="2000" dirty="0" err="1"/>
              <a:t>Energy</a:t>
            </a:r>
            <a:r>
              <a:rPr lang="hu-HU" sz="2000" dirty="0"/>
              <a:t> Corporation of South </a:t>
            </a:r>
            <a:r>
              <a:rPr lang="hu-HU" sz="2000" dirty="0" err="1"/>
              <a:t>Africa</a:t>
            </a:r>
            <a:r>
              <a:rPr lang="hu-HU" sz="2000" dirty="0"/>
              <a:t> (NECSA)</a:t>
            </a:r>
            <a:endParaRPr lang="hu-HU" sz="2000" dirty="0">
              <a:solidFill>
                <a:srgbClr val="00B0F0"/>
              </a:solidFill>
            </a:endParaRPr>
          </a:p>
          <a:p>
            <a:pPr marL="357188" indent="0" defTabSz="1978025">
              <a:buNone/>
            </a:pPr>
            <a:r>
              <a:rPr lang="hu-HU" sz="2000" dirty="0"/>
              <a:t>ATOMKI </a:t>
            </a:r>
            <a:r>
              <a:rPr lang="hu-HU" sz="2000" dirty="0" err="1"/>
              <a:t>staff</a:t>
            </a:r>
            <a:r>
              <a:rPr lang="hu-HU" sz="2000" dirty="0"/>
              <a:t>:	Z. </a:t>
            </a:r>
            <a:r>
              <a:rPr lang="hu-HU" sz="2000" dirty="0" err="1"/>
              <a:t>Szucs</a:t>
            </a:r>
            <a:r>
              <a:rPr lang="hu-HU" sz="2000" dirty="0"/>
              <a:t>, M. Hunyadi, A.N. </a:t>
            </a:r>
            <a:r>
              <a:rPr lang="hu-HU" sz="2000" dirty="0" err="1"/>
              <a:t>Laouameria</a:t>
            </a:r>
            <a:r>
              <a:rPr lang="hu-HU" sz="2000" dirty="0"/>
              <a:t>, E </a:t>
            </a:r>
            <a:r>
              <a:rPr lang="hu-HU" sz="2000" dirty="0" err="1"/>
              <a:t>Kurakina</a:t>
            </a:r>
            <a:r>
              <a:rPr lang="hu-HU" sz="2000" dirty="0"/>
              <a:t> and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staff</a:t>
            </a:r>
            <a:r>
              <a:rPr lang="hu-HU" sz="2000" dirty="0"/>
              <a:t> of </a:t>
            </a:r>
            <a:r>
              <a:rPr lang="hu-HU" sz="2000" dirty="0" err="1"/>
              <a:t>the</a:t>
            </a:r>
            <a:r>
              <a:rPr lang="hu-HU" sz="2000" dirty="0"/>
              <a:t> 	MGC-20E </a:t>
            </a:r>
            <a:r>
              <a:rPr lang="hu-HU" sz="2000" dirty="0" err="1"/>
              <a:t>cyclotron</a:t>
            </a:r>
            <a:endParaRPr lang="hu-HU" sz="2000" dirty="0"/>
          </a:p>
          <a:p>
            <a:pPr marL="357188" indent="0" defTabSz="1978025">
              <a:buNone/>
            </a:pPr>
            <a:r>
              <a:rPr lang="hu-HU" sz="2000" dirty="0" err="1"/>
              <a:t>Experiments</a:t>
            </a:r>
            <a:r>
              <a:rPr lang="hu-HU" sz="2000" dirty="0"/>
              <a:t>:	</a:t>
            </a:r>
            <a:r>
              <a:rPr lang="hu-HU" sz="2000" dirty="0">
                <a:solidFill>
                  <a:srgbClr val="00B0F0"/>
                </a:solidFill>
              </a:rPr>
              <a:t>1 </a:t>
            </a:r>
            <a:r>
              <a:rPr lang="hu-HU" sz="2000" dirty="0" err="1">
                <a:solidFill>
                  <a:srgbClr val="00B0F0"/>
                </a:solidFill>
              </a:rPr>
              <a:t>irradiation</a:t>
            </a:r>
            <a:r>
              <a:rPr lang="hu-HU" sz="2000" dirty="0">
                <a:solidFill>
                  <a:srgbClr val="00B0F0"/>
                </a:solidFill>
              </a:rPr>
              <a:t>  </a:t>
            </a:r>
            <a:r>
              <a:rPr lang="hu-HU" sz="2000" dirty="0" err="1">
                <a:solidFill>
                  <a:srgbClr val="00B0F0"/>
                </a:solidFill>
              </a:rPr>
              <a:t>experiment</a:t>
            </a:r>
            <a:r>
              <a:rPr lang="hu-HU" sz="2000" dirty="0">
                <a:solidFill>
                  <a:srgbClr val="00B0F0"/>
                </a:solidFill>
              </a:rPr>
              <a:t> </a:t>
            </a:r>
            <a:r>
              <a:rPr lang="hu-HU" sz="2000" dirty="0" err="1">
                <a:solidFill>
                  <a:srgbClr val="00B0F0"/>
                </a:solidFill>
              </a:rPr>
              <a:t>with</a:t>
            </a:r>
            <a:r>
              <a:rPr lang="hu-HU" sz="2000" dirty="0">
                <a:solidFill>
                  <a:srgbClr val="00B0F0"/>
                </a:solidFill>
              </a:rPr>
              <a:t> </a:t>
            </a:r>
            <a:r>
              <a:rPr lang="hu-HU" sz="2000" dirty="0" err="1">
                <a:solidFill>
                  <a:srgbClr val="00B0F0"/>
                </a:solidFill>
              </a:rPr>
              <a:t>protons</a:t>
            </a:r>
            <a:br>
              <a:rPr lang="hu-HU" sz="2000" dirty="0">
                <a:solidFill>
                  <a:srgbClr val="00B0F0"/>
                </a:solidFill>
              </a:rPr>
            </a:br>
            <a:r>
              <a:rPr lang="hu-HU" sz="2000" dirty="0">
                <a:solidFill>
                  <a:srgbClr val="00B0F0"/>
                </a:solidFill>
              </a:rPr>
              <a:t>	</a:t>
            </a:r>
            <a:r>
              <a:rPr lang="hu-HU" sz="2000" dirty="0" err="1">
                <a:solidFill>
                  <a:srgbClr val="00B0F0"/>
                </a:solidFill>
              </a:rPr>
              <a:t>Study</a:t>
            </a:r>
            <a:r>
              <a:rPr lang="hu-HU" sz="2000" dirty="0">
                <a:solidFill>
                  <a:srgbClr val="00B0F0"/>
                </a:solidFill>
              </a:rPr>
              <a:t> of </a:t>
            </a:r>
            <a:r>
              <a:rPr lang="hu-HU" sz="2000" dirty="0" err="1">
                <a:solidFill>
                  <a:srgbClr val="00B0F0"/>
                </a:solidFill>
              </a:rPr>
              <a:t>radiation</a:t>
            </a:r>
            <a:r>
              <a:rPr lang="hu-HU" sz="2000" dirty="0">
                <a:solidFill>
                  <a:srgbClr val="00B0F0"/>
                </a:solidFill>
              </a:rPr>
              <a:t> </a:t>
            </a:r>
            <a:r>
              <a:rPr lang="hu-HU" sz="2000" dirty="0" err="1">
                <a:solidFill>
                  <a:srgbClr val="00B0F0"/>
                </a:solidFill>
              </a:rPr>
              <a:t>risk</a:t>
            </a:r>
            <a:r>
              <a:rPr lang="hu-HU" sz="2000" dirty="0">
                <a:solidFill>
                  <a:srgbClr val="00B0F0"/>
                </a:solidFill>
              </a:rPr>
              <a:t> </a:t>
            </a:r>
            <a:r>
              <a:rPr lang="hu-HU" sz="2000" dirty="0" err="1">
                <a:solidFill>
                  <a:srgbClr val="00B0F0"/>
                </a:solidFill>
              </a:rPr>
              <a:t>by</a:t>
            </a:r>
            <a:r>
              <a:rPr lang="hu-HU" sz="2000" dirty="0">
                <a:solidFill>
                  <a:srgbClr val="00B0F0"/>
                </a:solidFill>
              </a:rPr>
              <a:t> </a:t>
            </a:r>
            <a:r>
              <a:rPr lang="hu-HU" sz="2000" dirty="0" err="1">
                <a:solidFill>
                  <a:srgbClr val="00B0F0"/>
                </a:solidFill>
              </a:rPr>
              <a:t>releasing</a:t>
            </a:r>
            <a:r>
              <a:rPr lang="hu-HU" sz="2000" dirty="0">
                <a:solidFill>
                  <a:srgbClr val="00B0F0"/>
                </a:solidFill>
              </a:rPr>
              <a:t> </a:t>
            </a:r>
            <a:r>
              <a:rPr lang="hu-HU" sz="2000" baseline="30000" dirty="0">
                <a:solidFill>
                  <a:srgbClr val="00B0F0"/>
                </a:solidFill>
              </a:rPr>
              <a:t>103m</a:t>
            </a:r>
            <a:r>
              <a:rPr lang="hu-HU" sz="2000" dirty="0">
                <a:solidFill>
                  <a:srgbClr val="00B0F0"/>
                </a:solidFill>
              </a:rPr>
              <a:t>Rh </a:t>
            </a:r>
            <a:r>
              <a:rPr lang="hu-HU" sz="2000" dirty="0" err="1">
                <a:solidFill>
                  <a:srgbClr val="00B0F0"/>
                </a:solidFill>
              </a:rPr>
              <a:t>daugther</a:t>
            </a:r>
            <a:r>
              <a:rPr lang="hu-HU" sz="2000" dirty="0">
                <a:solidFill>
                  <a:srgbClr val="00B0F0"/>
                </a:solidFill>
              </a:rPr>
              <a:t> </a:t>
            </a:r>
            <a:r>
              <a:rPr lang="hu-HU" sz="2000" dirty="0" err="1">
                <a:solidFill>
                  <a:srgbClr val="00B0F0"/>
                </a:solidFill>
              </a:rPr>
              <a:t>radioisotope</a:t>
            </a:r>
            <a:r>
              <a:rPr lang="hu-HU" sz="2000" dirty="0">
                <a:solidFill>
                  <a:srgbClr val="00B0F0"/>
                </a:solidFill>
              </a:rPr>
              <a:t> 	</a:t>
            </a:r>
            <a:r>
              <a:rPr lang="hu-HU" sz="1600" dirty="0">
                <a:hlinkClick r:id="rId2"/>
              </a:rPr>
              <a:t>Pharmaceuticals</a:t>
            </a:r>
            <a:r>
              <a:rPr lang="hu-HU" sz="1600" b="1" dirty="0"/>
              <a:t>2026</a:t>
            </a:r>
            <a:r>
              <a:rPr lang="hu-HU" sz="1600" dirty="0"/>
              <a:t>, </a:t>
            </a:r>
            <a:r>
              <a:rPr lang="hu-HU" sz="1600" i="1" dirty="0"/>
              <a:t>19</a:t>
            </a:r>
            <a:r>
              <a:rPr lang="hu-HU" sz="1600" dirty="0"/>
              <a:t>(1), 126;</a:t>
            </a:r>
            <a:r>
              <a:rPr lang="hu-HU" sz="1600" dirty="0">
                <a:hlinkClick r:id="rId3"/>
              </a:rPr>
              <a:t>https://doi.org/10.3390/ph19010126</a:t>
            </a:r>
            <a:endParaRPr lang="hu-HU" sz="1600" dirty="0"/>
          </a:p>
          <a:p>
            <a:pPr marL="357188" indent="0" defTabSz="1978025">
              <a:buNone/>
            </a:pPr>
            <a:endParaRPr lang="hu-HU" sz="2000" dirty="0"/>
          </a:p>
          <a:p>
            <a:pPr lvl="1"/>
            <a:endParaRPr lang="en-GB" sz="1800" dirty="0"/>
          </a:p>
        </p:txBody>
      </p:sp>
      <p:pic>
        <p:nvPicPr>
          <p:cNvPr id="58" name="Kép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074" y="89454"/>
            <a:ext cx="1603895" cy="757840"/>
          </a:xfrm>
          <a:prstGeom prst="rect">
            <a:avLst/>
          </a:prstGeom>
        </p:spPr>
      </p:pic>
      <p:pic>
        <p:nvPicPr>
          <p:cNvPr id="59" name="Kép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224" y="1025336"/>
            <a:ext cx="1705595" cy="664125"/>
          </a:xfrm>
          <a:prstGeom prst="rect">
            <a:avLst/>
          </a:prstGeom>
        </p:spPr>
      </p:pic>
      <p:pic>
        <p:nvPicPr>
          <p:cNvPr id="60" name="Kép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019" y="1780786"/>
            <a:ext cx="1468004" cy="1048138"/>
          </a:xfrm>
          <a:prstGeom prst="rect">
            <a:avLst/>
          </a:prstGeom>
        </p:spPr>
      </p:pic>
      <p:pic>
        <p:nvPicPr>
          <p:cNvPr id="61" name="Kép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593" y="2848371"/>
            <a:ext cx="1478856" cy="1067216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E2E6B9AB-D803-6CE4-596C-923CD3E96B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013" y="3915587"/>
            <a:ext cx="8942280" cy="287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0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4003</TotalTime>
  <Words>106</Words>
  <Application>Microsoft Office PowerPoint</Application>
  <PresentationFormat>Szélesvásznú</PresentationFormat>
  <Paragraphs>5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Office-téma</vt:lpstr>
      <vt:lpstr>EUROLABS-CLEAR experiments at ATOMKI  2-7 November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p(5.8 MeV)</dc:title>
  <dc:creator>Fenyvesi</dc:creator>
  <cp:lastModifiedBy>Szűcs Zoltán</cp:lastModifiedBy>
  <cp:revision>124</cp:revision>
  <dcterms:created xsi:type="dcterms:W3CDTF">2023-05-21T07:31:45Z</dcterms:created>
  <dcterms:modified xsi:type="dcterms:W3CDTF">2026-05-27T10:48:38Z</dcterms:modified>
</cp:coreProperties>
</file>